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3"/>
  </p:notesMasterIdLst>
  <p:sldIdLst>
    <p:sldId id="478" r:id="rId2"/>
    <p:sldId id="465" r:id="rId3"/>
    <p:sldId id="479" r:id="rId4"/>
    <p:sldId id="466" r:id="rId5"/>
    <p:sldId id="467" r:id="rId6"/>
    <p:sldId id="480" r:id="rId7"/>
    <p:sldId id="504" r:id="rId8"/>
    <p:sldId id="468" r:id="rId9"/>
    <p:sldId id="469" r:id="rId10"/>
    <p:sldId id="505" r:id="rId11"/>
    <p:sldId id="470" r:id="rId12"/>
    <p:sldId id="471" r:id="rId13"/>
    <p:sldId id="472" r:id="rId14"/>
    <p:sldId id="506" r:id="rId15"/>
    <p:sldId id="507" r:id="rId16"/>
    <p:sldId id="473" r:id="rId17"/>
    <p:sldId id="474" r:id="rId18"/>
    <p:sldId id="475" r:id="rId19"/>
    <p:sldId id="476" r:id="rId20"/>
    <p:sldId id="477" r:id="rId21"/>
    <p:sldId id="487" r:id="rId22"/>
    <p:sldId id="481" r:id="rId23"/>
    <p:sldId id="482" r:id="rId24"/>
    <p:sldId id="483" r:id="rId25"/>
    <p:sldId id="484" r:id="rId26"/>
    <p:sldId id="485" r:id="rId27"/>
    <p:sldId id="488" r:id="rId28"/>
    <p:sldId id="491" r:id="rId29"/>
    <p:sldId id="492" r:id="rId30"/>
    <p:sldId id="493" r:id="rId31"/>
    <p:sldId id="497" r:id="rId32"/>
    <p:sldId id="498" r:id="rId33"/>
    <p:sldId id="499" r:id="rId34"/>
    <p:sldId id="500" r:id="rId35"/>
    <p:sldId id="501" r:id="rId36"/>
    <p:sldId id="502" r:id="rId37"/>
    <p:sldId id="489" r:id="rId38"/>
    <p:sldId id="503" r:id="rId39"/>
    <p:sldId id="490" r:id="rId40"/>
    <p:sldId id="494" r:id="rId41"/>
    <p:sldId id="486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2B38"/>
    <a:srgbClr val="0169B3"/>
    <a:srgbClr val="FB2A38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3" autoAdjust="0"/>
    <p:restoredTop sz="96218"/>
  </p:normalViewPr>
  <p:slideViewPr>
    <p:cSldViewPr snapToGrid="0">
      <p:cViewPr varScale="1">
        <p:scale>
          <a:sx n="124" d="100"/>
          <a:sy n="124" d="100"/>
        </p:scale>
        <p:origin x="2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E362-832A-824E-B063-25F5DE831740}" type="datetimeFigureOut">
              <a:rPr lang="en-RU" smtClean="0"/>
              <a:t>27.11.2022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D37F-4CAA-4C4E-B967-8FF85B62072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353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80515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3266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69506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25520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69930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92378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848071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023633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88987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876292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9124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65839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254025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831129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753832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5140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95874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9623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649211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4962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1249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013468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735706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914597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490010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179388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95174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9817037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476924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934555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246098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252884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03419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38112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125204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44520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37599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07739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68890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689605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100913"/>
            <a:ext cx="10302749" cy="3073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Название лекции</a:t>
            </a:r>
          </a:p>
          <a:p>
            <a:pPr lvl="0"/>
            <a:r>
              <a:rPr lang="ru-RU" dirty="0"/>
              <a:t>Программирование на языке </a:t>
            </a:r>
            <a:r>
              <a:rPr lang="en-US" dirty="0"/>
              <a:t>Java</a:t>
            </a:r>
          </a:p>
          <a:p>
            <a:pPr lvl="0"/>
            <a:r>
              <a:rPr lang="ru-RU" dirty="0"/>
              <a:t>Имя лектора</a:t>
            </a:r>
          </a:p>
          <a:p>
            <a:pPr lvl="0"/>
            <a:r>
              <a:rPr lang="ru-RU" dirty="0"/>
              <a:t>Название курса</a:t>
            </a:r>
          </a:p>
        </p:txBody>
      </p:sp>
      <p:pic>
        <p:nvPicPr>
          <p:cNvPr id="18" name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38" y="4938293"/>
            <a:ext cx="3039763" cy="1918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Фирменный стиль, логотипы и шаблоны НИУ ВШЭ – О Вышке – Национальный 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E3C6C220-9B16-A149-878A-0907C03ECD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4" y="683359"/>
            <a:ext cx="9502346" cy="11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394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80">
                <a:tint val="45000"/>
                <a:satMod val="400000"/>
              </a:srgbClr>
            </a:duotone>
          </a:blip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0008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" y="280852"/>
            <a:ext cx="770023" cy="7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15DAC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4"/>
            <a:ext cx="9726295" cy="548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26529196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701" r:id="rId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 8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 dirty="0"/>
              <a:t>Умные указатели</a:t>
            </a:r>
            <a:endParaRPr lang="ru-RU" sz="2800" dirty="0">
              <a:latin typeface="Helvetica" pitchFamily="2" charset="0"/>
            </a:endParaRPr>
          </a:p>
          <a:p>
            <a:r>
              <a:rPr lang="ru-RU" dirty="0">
                <a:latin typeface="Helvetica" pitchFamily="2" charset="0"/>
              </a:rPr>
              <a:t>Программирование на языке </a:t>
            </a:r>
            <a:r>
              <a:rPr lang="en-US" dirty="0">
                <a:latin typeface="Helvetica" pitchFamily="2" charset="0"/>
              </a:rPr>
              <a:t>C++</a:t>
            </a:r>
            <a:endParaRPr lang="ru-RU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/>
              <a:t>ФКН ВШЭ</a:t>
            </a:r>
            <a:endParaRPr lang="ru-RU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718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Helvetica" pitchFamily="2" charset="0"/>
              </a:rPr>
              <a:t>RAII &amp; move semantics</a:t>
            </a:r>
            <a:endParaRPr lang="ru-RU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4C8A58-7B15-F7AD-2FA3-F4C79F95E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074036"/>
            <a:ext cx="4171950" cy="314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51CF1C-C9DE-0779-1D0F-EBAACB0FEF63}"/>
              </a:ext>
            </a:extLst>
          </p:cNvPr>
          <p:cNvSpPr txBox="1"/>
          <p:nvPr/>
        </p:nvSpPr>
        <p:spPr>
          <a:xfrm>
            <a:off x="2104091" y="5362073"/>
            <a:ext cx="220531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</a:t>
            </a:r>
            <a:r>
              <a:rPr kumimoji="0" lang="en-RU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ic</a:t>
            </a:r>
            <a:r>
              <a:rPr lang="en-RU" sz="1400" dirty="0">
                <a:solidFill>
                  <a:schemeClr val="accent6"/>
                </a:solidFill>
                <a:latin typeface="Helvetica" pitchFamily="2" charset="0"/>
                <a:ea typeface="+mj-ea"/>
                <a:cs typeface="+mj-cs"/>
                <a:sym typeface="Calibri"/>
              </a:rPr>
              <a:t>.</a:t>
            </a:r>
            <a:r>
              <a:rPr kumimoji="0" lang="en-RU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: move constructor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7C2EC2-D19C-0279-C8A3-5E9CDACBE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977" y="2074036"/>
            <a:ext cx="4189093" cy="314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200131-640B-C3CE-34AD-2BB8D544660B}"/>
              </a:ext>
            </a:extLst>
          </p:cNvPr>
          <p:cNvSpPr txBox="1"/>
          <p:nvPr/>
        </p:nvSpPr>
        <p:spPr>
          <a:xfrm>
            <a:off x="7335167" y="5362072"/>
            <a:ext cx="283471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</a:t>
            </a:r>
            <a:r>
              <a:rPr kumimoji="0" lang="en-RU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ic.: move assignment operator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ED8356-2694-F22A-79A1-477F99A3A9AE}"/>
              </a:ext>
            </a:extLst>
          </p:cNvPr>
          <p:cNvSpPr txBox="1"/>
          <p:nvPr/>
        </p:nvSpPr>
        <p:spPr>
          <a:xfrm>
            <a:off x="1088015" y="1442056"/>
            <a:ext cx="32213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dirty="0">
                <a:latin typeface="Helvetica" pitchFamily="2" charset="0"/>
              </a:rPr>
              <a:t>RAII supports move semantics</a:t>
            </a:r>
            <a:endParaRPr lang="ru-RU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6777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unique_ptr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F61F52-5A3B-0515-8277-57707B57E638}"/>
              </a:ext>
            </a:extLst>
          </p:cNvPr>
          <p:cNvSpPr txBox="1"/>
          <p:nvPr/>
        </p:nvSpPr>
        <p:spPr>
          <a:xfrm>
            <a:off x="1120774" y="1284448"/>
            <a:ext cx="4242057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Идея</a:t>
            </a:r>
            <a:r>
              <a:rPr lang="en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пусть указатель будет владеть ресурсом уникально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то есть только один инстанс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будет содержать определенный указатель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а копирование этого класса будет запрещено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Но как же тогда поступать в тех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случаях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когда нам нужно передать владение ресурсом другому инстансу 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?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Идея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используем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move-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семантику для поддержки возможно передачи указателя другому ресурсу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При этом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если потом мы попробуем обратиться к изначальному инстансу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который уже не владеет ресурсом –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Clang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выведет нам предупреждение и предостережет от ошибки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Теперь указатель не получится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случайно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переместить и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инвалидировать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3B77E-4590-DD5E-01CE-33C5A4DA67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14" y="1284448"/>
            <a:ext cx="5560111" cy="425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5895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unique_ptr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48E42C-D69F-3073-E6A0-5A682391C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3" y="1765300"/>
            <a:ext cx="7391400" cy="1663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0ADAFD-0A38-88F0-C519-A342DDC2985C}"/>
              </a:ext>
            </a:extLst>
          </p:cNvPr>
          <p:cNvSpPr txBox="1"/>
          <p:nvPr/>
        </p:nvSpPr>
        <p:spPr>
          <a:xfrm>
            <a:off x="1210963" y="3966518"/>
            <a:ext cx="963610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Посмотрим исходники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Как видно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конструктор и оператор копирования удален явно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move-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конструктор и оператор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move –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наоборот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имплементированы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056502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unique_ptr</a:t>
            </a:r>
            <a:r>
              <a:rPr lang="en-US" dirty="0"/>
              <a:t>: operators * and -&gt;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A3ECF-A353-8BD5-18AC-E99234A4E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560652"/>
            <a:ext cx="2451100" cy="2273300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AD4E92F5-1FBC-2E9D-BFDE-D22B1011D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0495" y="1409446"/>
            <a:ext cx="9663984" cy="646331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b="0" i="0" u="none" strike="noStrike" cap="none" normalizeH="0" baseline="0" dirty="0">
                <a:ln>
                  <a:noFill/>
                </a:ln>
                <a:solidFill>
                  <a:srgbClr val="303330"/>
                </a:solidFill>
                <a:effectLst/>
              </a:rPr>
              <a:t>У умных указателей есть перегрузки операторов, позволяющие работать с ними, как с сырыми указателям</a:t>
            </a:r>
            <a:r>
              <a:rPr kumimoji="0" lang="ru-RU" altLang="en-RU" b="0" i="0" u="none" strike="noStrike" cap="none" normalizeH="0" baseline="0" dirty="0">
                <a:ln>
                  <a:noFill/>
                </a:ln>
                <a:solidFill>
                  <a:srgbClr val="303330"/>
                </a:solidFill>
                <a:effectLst/>
              </a:rPr>
              <a:t>и</a:t>
            </a:r>
            <a:endParaRPr kumimoji="0" lang="en-RU" altLang="en-RU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AB909A-2A2D-4EF9-B5F7-A48F9E2255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650" y="2560652"/>
            <a:ext cx="6249829" cy="34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723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Helvetica" pitchFamily="2" charset="0"/>
              </a:rPr>
              <a:t>Пример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9AA0E-E05A-896B-C1F3-553B2D4B5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371757"/>
            <a:ext cx="5360236" cy="53505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C0B184-EDDE-235F-33D4-2C6F44F45A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070" y="3342170"/>
            <a:ext cx="2413000" cy="1409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138448-7D2F-E6AC-7439-1949F817A599}"/>
              </a:ext>
            </a:extLst>
          </p:cNvPr>
          <p:cNvCxnSpPr>
            <a:cxnSpLocks/>
          </p:cNvCxnSpPr>
          <p:nvPr/>
        </p:nvCxnSpPr>
        <p:spPr>
          <a:xfrm>
            <a:off x="6677527" y="4047020"/>
            <a:ext cx="1576137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36475683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>
                <a:latin typeface="Helvetica" pitchFamily="2" charset="0"/>
              </a:rPr>
              <a:t>Пример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1C82A-B7EA-3FCF-E34C-2B8F0C41C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404025"/>
            <a:ext cx="5561981" cy="5098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7CB3F3-FF49-D758-0A3E-537CD743D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125" y="2822966"/>
            <a:ext cx="2451100" cy="22606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FA5ADFB-C317-BEB1-4D68-699D1D5931F9}"/>
              </a:ext>
            </a:extLst>
          </p:cNvPr>
          <p:cNvCxnSpPr>
            <a:cxnSpLocks/>
          </p:cNvCxnSpPr>
          <p:nvPr/>
        </p:nvCxnSpPr>
        <p:spPr>
          <a:xfrm>
            <a:off x="6845969" y="3962799"/>
            <a:ext cx="1576137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85660240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unique_ptr</a:t>
            </a:r>
            <a:r>
              <a:rPr lang="en-US" dirty="0"/>
              <a:t> &amp; exceptions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CD5F28-3EB9-18E8-4C86-1A0AA1B390C2}"/>
              </a:ext>
            </a:extLst>
          </p:cNvPr>
          <p:cNvSpPr txBox="1"/>
          <p:nvPr/>
        </p:nvSpPr>
        <p:spPr>
          <a:xfrm>
            <a:off x="1084879" y="1228675"/>
            <a:ext cx="100222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Вспомним пример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 котором конструктор класса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logger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выбрасывал исключение,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ввиду чего происходила </a:t>
            </a:r>
            <a:r>
              <a:rPr lang="ru-RU" dirty="0">
                <a:solidFill>
                  <a:srgbClr val="323332"/>
                </a:solidFill>
                <a:ea typeface="+mj-ea"/>
                <a:cs typeface="+mj-cs"/>
                <a:sym typeface="Calibri"/>
              </a:rPr>
              <a:t>у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течка памяти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Перепишем этот код с использованием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unique_ptr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4966A8-1CA7-4226-DF67-1B6287F2C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0" y="2139932"/>
            <a:ext cx="3997849" cy="353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D97578-9912-6737-CA78-6CD6FCC1D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39932"/>
            <a:ext cx="5011120" cy="353164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31CE32-C72D-296A-EFE5-1E127D12D6A5}"/>
              </a:ext>
            </a:extLst>
          </p:cNvPr>
          <p:cNvCxnSpPr>
            <a:cxnSpLocks/>
          </p:cNvCxnSpPr>
          <p:nvPr/>
        </p:nvCxnSpPr>
        <p:spPr>
          <a:xfrm>
            <a:off x="5193792" y="3905755"/>
            <a:ext cx="790130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433A7F8-AB9E-B1D7-8375-588AE1DCF86A}"/>
              </a:ext>
            </a:extLst>
          </p:cNvPr>
          <p:cNvSpPr txBox="1"/>
          <p:nvPr/>
        </p:nvSpPr>
        <p:spPr>
          <a:xfrm>
            <a:off x="1084879" y="5936506"/>
            <a:ext cx="1002224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Теперь, если при </a:t>
            </a:r>
            <a:r>
              <a:rPr lang="ru-RU" dirty="0" err="1"/>
              <a:t>аллокации</a:t>
            </a:r>
            <a:r>
              <a:rPr lang="ru-RU" dirty="0"/>
              <a:t> объектов бросится исключение, память всегда корректно очистится </a:t>
            </a:r>
          </a:p>
        </p:txBody>
      </p:sp>
    </p:spTree>
    <p:extLst>
      <p:ext uri="{BB962C8B-B14F-4D97-AF65-F5344CB8AC3E}">
        <p14:creationId xmlns:p14="http://schemas.microsoft.com/office/powerpoint/2010/main" val="334268792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Smart pointers &amp; arrays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845D1-4243-6AF5-A2AF-B7FD10402948}"/>
              </a:ext>
            </a:extLst>
          </p:cNvPr>
          <p:cNvSpPr txBox="1"/>
          <p:nvPr/>
        </p:nvSpPr>
        <p:spPr>
          <a:xfrm>
            <a:off x="1062319" y="2090593"/>
            <a:ext cx="9784751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делать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хотим передать указатель не на объект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 на </a:t>
            </a: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аллоцированный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массив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который удалять нужно с оператором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delete[],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 не с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delete?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Для этого есть специальная шаблонная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перегрузка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которая срабатывает тогда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когда переданный шаблонный тип является типом-массиво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25CE18-34D0-FD21-8E4E-E03C56829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200" y="4080156"/>
            <a:ext cx="5435600" cy="77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F2FE9-F069-27B2-8739-811BEAA1CA62}"/>
              </a:ext>
            </a:extLst>
          </p:cNvPr>
          <p:cNvSpPr txBox="1"/>
          <p:nvPr/>
        </p:nvSpPr>
        <p:spPr>
          <a:xfrm>
            <a:off x="1120775" y="5367094"/>
            <a:ext cx="978475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Поддерживается она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естественно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только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и остальными умными указателями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 которых сейчас и пойдет речь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88099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Deleters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9845D1-4243-6AF5-A2AF-B7FD10402948}"/>
              </a:ext>
            </a:extLst>
          </p:cNvPr>
          <p:cNvSpPr txBox="1"/>
          <p:nvPr/>
        </p:nvSpPr>
        <p:spPr>
          <a:xfrm>
            <a:off x="1062319" y="1204522"/>
            <a:ext cx="97847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Не всегда выделенный указатель нужно удалять с помощью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оператора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delete.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39D02-3798-5D79-AB92-B95EC6791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19" y="1616595"/>
            <a:ext cx="4559300" cy="77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45A95-561E-3121-7188-D8466DF44D7F}"/>
              </a:ext>
            </a:extLst>
          </p:cNvPr>
          <p:cNvSpPr txBox="1"/>
          <p:nvPr/>
        </p:nvSpPr>
        <p:spPr>
          <a:xfrm>
            <a:off x="1089212" y="2372135"/>
            <a:ext cx="973096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Умные указатели в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C++11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поддерживают передачу 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кастомных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deleter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ru-RU" dirty="0" err="1">
                <a:latin typeface="Calibri" panose="020F0502020204030204" pitchFamily="34" charset="0"/>
                <a:cs typeface="Calibri" panose="020F0502020204030204" pitchFamily="34" charset="0"/>
              </a:rPr>
              <a:t>ов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, которые будут вызваны при уничтожении объекта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B4043-224A-2FB9-CB36-16C7300AD9E6}"/>
              </a:ext>
            </a:extLst>
          </p:cNvPr>
          <p:cNvSpPr txBox="1"/>
          <p:nvPr/>
        </p:nvSpPr>
        <p:spPr>
          <a:xfrm>
            <a:off x="1062318" y="5853901"/>
            <a:ext cx="10379713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 умолчанию же используется функтор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std::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default_delete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который просто вызывает оператор 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delete.</a:t>
            </a:r>
          </a:p>
          <a:p>
            <a:pPr hangingPunct="0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hangingPunct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Получить 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deleter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из указателя можно при помощи вызова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std::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get_deleter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8F8D1F-8D75-2C04-EDF7-3FF43D4CF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149773"/>
            <a:ext cx="6961135" cy="257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4163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shared_ptr</a:t>
            </a:r>
            <a:r>
              <a:rPr lang="en-US" dirty="0"/>
              <a:t>: </a:t>
            </a:r>
            <a:r>
              <a:rPr lang="ru-RU" dirty="0"/>
              <a:t>мотивация и идея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2D65D-37BA-F50E-A312-F701044B552E}"/>
              </a:ext>
            </a:extLst>
          </p:cNvPr>
          <p:cNvSpPr txBox="1"/>
          <p:nvPr/>
        </p:nvSpPr>
        <p:spPr>
          <a:xfrm>
            <a:off x="1120775" y="1182744"/>
            <a:ext cx="3702822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Мотивация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 что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мы хотим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использовать какой-то ресурс сразу в нескольких местах? Например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хотим создать указатель и передать его сразу двум пользователям?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Использовать 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unique_ptr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этом случае не выйдет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 как он не допускает копирования ввиду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владеет ресурсом эксклюзивно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Идея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умный указатель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который будет считать количество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пользователей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какого-то ресурса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когда последний пользователь будет уничтожен / перестанет использовать ресурс – удалим этот ресурс автоматически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46AFA0-2038-6E00-6BAC-82B54C864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597" y="1408038"/>
            <a:ext cx="7031121" cy="462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5280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6D70D4-12B2-A885-327D-5B58EF2A6189}"/>
              </a:ext>
            </a:extLst>
          </p:cNvPr>
          <p:cNvSpPr txBox="1"/>
          <p:nvPr/>
        </p:nvSpPr>
        <p:spPr>
          <a:xfrm>
            <a:off x="1120774" y="1279719"/>
            <a:ext cx="961139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Нужно всегда следить за сырыми указателями и не забывать вызывать </a:t>
            </a:r>
            <a:r>
              <a:rPr lang="en-GB" dirty="0"/>
              <a:t>delete.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A13C36-F29B-F466-0B73-D4F815667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020" y="1823891"/>
            <a:ext cx="7415960" cy="458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13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shared_ptr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2D65D-37BA-F50E-A312-F701044B552E}"/>
              </a:ext>
            </a:extLst>
          </p:cNvPr>
          <p:cNvSpPr txBox="1"/>
          <p:nvPr/>
        </p:nvSpPr>
        <p:spPr>
          <a:xfrm>
            <a:off x="1120775" y="1182744"/>
            <a:ext cx="972629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Такой класс существует в стандартной библиотеке и называется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Используем его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AA91-2E2A-8694-597D-186EB9CA30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51" y="2106072"/>
            <a:ext cx="6221663" cy="4388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D78B82-2F7F-574D-0EA4-894890657A48}"/>
              </a:ext>
            </a:extLst>
          </p:cNvPr>
          <p:cNvSpPr txBox="1"/>
          <p:nvPr/>
        </p:nvSpPr>
        <p:spPr>
          <a:xfrm>
            <a:off x="7615252" y="5025181"/>
            <a:ext cx="3231817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Как видно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теперь все хорошо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код скомпилировался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Аллоцированный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логгер будет удален во время удаления последнего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user’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78208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shared_ptr</a:t>
            </a:r>
            <a:r>
              <a:rPr lang="en-US" dirty="0"/>
              <a:t>: </a:t>
            </a:r>
            <a:r>
              <a:rPr lang="ru-RU" dirty="0"/>
              <a:t>простая имплементация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2D65D-37BA-F50E-A312-F701044B552E}"/>
              </a:ext>
            </a:extLst>
          </p:cNvPr>
          <p:cNvSpPr txBox="1"/>
          <p:nvPr/>
        </p:nvSpPr>
        <p:spPr>
          <a:xfrm>
            <a:off x="1120775" y="1182744"/>
            <a:ext cx="9726294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Как же устроен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?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Вместо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запоминать только один сырой указатель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переданный в конструкторе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запоминает и количество использований этого указателя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этого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объявлена специальная вспомогательная структура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FDD205-33CB-D560-2FB1-0BC9B4F08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916659"/>
            <a:ext cx="674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33438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shared_ptr</a:t>
            </a:r>
            <a:r>
              <a:rPr lang="en-US" dirty="0"/>
              <a:t>: </a:t>
            </a:r>
            <a:r>
              <a:rPr lang="ru-RU" dirty="0"/>
              <a:t>простая имплементация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2D65D-37BA-F50E-A312-F701044B552E}"/>
              </a:ext>
            </a:extLst>
          </p:cNvPr>
          <p:cNvSpPr txBox="1"/>
          <p:nvPr/>
        </p:nvSpPr>
        <p:spPr>
          <a:xfrm>
            <a:off x="1120775" y="1417117"/>
            <a:ext cx="972629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самом деле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она не только объявлена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еще и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инстанцирована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внутри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указатель на инстанс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 block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хранится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внутри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440B1-F252-16D0-23F5-0502982D7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79544"/>
            <a:ext cx="6629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82464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shared_ptr</a:t>
            </a:r>
            <a:r>
              <a:rPr lang="en-US" dirty="0"/>
              <a:t>: </a:t>
            </a:r>
            <a:r>
              <a:rPr lang="ru-RU" dirty="0"/>
              <a:t>простая имплементация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3D254-5E69-E966-6DC7-65B2C8BC435A}"/>
              </a:ext>
            </a:extLst>
          </p:cNvPr>
          <p:cNvSpPr txBox="1"/>
          <p:nvPr/>
        </p:nvSpPr>
        <p:spPr>
          <a:xfrm>
            <a:off x="1120775" y="1242375"/>
            <a:ext cx="4975225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Имплементируем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Конструктор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новый инстанс 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control_block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 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use_count = 1,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ведь указателем владеет только один инстанс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(этот)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Конструктор копирования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который сохраня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ет указатель на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увеличивает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use_count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единицу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ведь теперь ресурсом владеет еще один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Конструктор перемещения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крадет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”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 другого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Инвалидация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_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cb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этом случае необходима для того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чтобы он не был удален изначальным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Деструктор уменьшает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use_count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единицу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новое значение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use_count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равно нулю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удаляет и ресурс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Проверка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_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cb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не равенство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nullptr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необходимо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ведь указатель мог быть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инвалидирован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 результате перемещения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BD732CC-6ABE-A9EB-4EFC-EBD159EBD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453" y="1242375"/>
            <a:ext cx="5485845" cy="52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4285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shared_ptr</a:t>
            </a:r>
            <a:r>
              <a:rPr lang="en-US" dirty="0"/>
              <a:t>: </a:t>
            </a:r>
            <a:r>
              <a:rPr lang="ru-RU" dirty="0"/>
              <a:t>простая имплементация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3D254-5E69-E966-6DC7-65B2C8BC435A}"/>
              </a:ext>
            </a:extLst>
          </p:cNvPr>
          <p:cNvSpPr txBox="1"/>
          <p:nvPr/>
        </p:nvSpPr>
        <p:spPr>
          <a:xfrm>
            <a:off x="1120775" y="1242375"/>
            <a:ext cx="4297292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Приведенная имплементация неприменима в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production’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содержит ряд неточностей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Во время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аллокации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 конструкторе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может вылететь исключение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которое в нынешней версии кода приведет к утечке памяти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Правильная реализация должна вызвать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delete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 исключении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Аналогично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удалении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деструкторе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может вылететь исключение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которое приведет к утечке памяти (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будет удален)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учтено много дополнительных функций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 которых мы поговорим далее (забегая вперед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поддержан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weak_ptr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5E1581-21B1-1758-C337-355E5310E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104" y="1242375"/>
            <a:ext cx="5646756" cy="526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2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shared_ptr</a:t>
            </a:r>
            <a:r>
              <a:rPr lang="en-US" dirty="0"/>
              <a:t>: </a:t>
            </a:r>
            <a:r>
              <a:rPr lang="ru-RU" dirty="0"/>
              <a:t>простая имплементация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3D254-5E69-E966-6DC7-65B2C8BC435A}"/>
              </a:ext>
            </a:extLst>
          </p:cNvPr>
          <p:cNvSpPr txBox="1"/>
          <p:nvPr/>
        </p:nvSpPr>
        <p:spPr>
          <a:xfrm>
            <a:off x="1120774" y="1242375"/>
            <a:ext cx="4975225" cy="53553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Копирующий и перемещающий операторы присваивания легко реализовать с использованием паттерна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который я показал в лекции про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memory management.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 самом деле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этот код тоже неприменим на практике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 как содержит ряд неточностей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Опять же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 исключении в деструкторе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соответствующий конструктор не будет вызван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может привести к утечке памяти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Перемещающий оператор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присваивания не помечен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noexcept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противоречит принципам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move semantic’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идеале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перемещающий оператор присваивания никогда не должен выбрасывать исключения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это позволит использовать ваш класс эффективно в множестве сценариев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 них поговорим в следующих занятиях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A5133-3EA3-7120-CD1C-E1AD29463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778" y="1273973"/>
            <a:ext cx="4297292" cy="52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9708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make_unique</a:t>
            </a:r>
            <a:r>
              <a:rPr lang="en-US" dirty="0"/>
              <a:t> &amp; std::</a:t>
            </a:r>
            <a:r>
              <a:rPr lang="en-US" dirty="0" err="1"/>
              <a:t>make_shared</a:t>
            </a:r>
            <a:r>
              <a:rPr lang="en-US" dirty="0"/>
              <a:t>: </a:t>
            </a:r>
            <a:r>
              <a:rPr lang="ru-RU" dirty="0"/>
              <a:t>мотивация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9D3E15-5C9A-A3DE-11C6-2CC13BAE3BE2}"/>
              </a:ext>
            </a:extLst>
          </p:cNvPr>
          <p:cNvSpPr txBox="1"/>
          <p:nvPr/>
        </p:nvSpPr>
        <p:spPr>
          <a:xfrm>
            <a:off x="1120775" y="1822914"/>
            <a:ext cx="547857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Рассмотрим следующий код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7B03F0-4C13-E9F2-BFB4-C148DD7FA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92244"/>
            <a:ext cx="6223000" cy="3898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27976-E22B-8D5F-74E6-8929BF540113}"/>
              </a:ext>
            </a:extLst>
          </p:cNvPr>
          <p:cNvSpPr txBox="1"/>
          <p:nvPr/>
        </p:nvSpPr>
        <p:spPr>
          <a:xfrm>
            <a:off x="7555830" y="2156536"/>
            <a:ext cx="3948546" cy="3970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 как стандарт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11 не имеет строгих требований на порядок обработки аргументов при вызове функции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может быть так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сначала вызовется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new,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потом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g(),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только в конце конструктор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shared_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Другими словами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g()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бросит исключение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может произойти утечка памяти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Произошла она из-за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мы явно использовали вызов оператора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new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4133404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make_unique</a:t>
            </a:r>
            <a:r>
              <a:rPr lang="en-US" dirty="0"/>
              <a:t> &amp; std::</a:t>
            </a:r>
            <a:r>
              <a:rPr lang="en-US" dirty="0" err="1"/>
              <a:t>make_shared</a:t>
            </a:r>
            <a:r>
              <a:rPr lang="en-US" dirty="0"/>
              <a:t>: </a:t>
            </a:r>
            <a:r>
              <a:rPr lang="ru-RU" dirty="0"/>
              <a:t>использование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D2B00B-4995-E31A-AC1E-59CE8C8A6EA3}"/>
              </a:ext>
            </a:extLst>
          </p:cNvPr>
          <p:cNvSpPr txBox="1"/>
          <p:nvPr/>
        </p:nvSpPr>
        <p:spPr>
          <a:xfrm>
            <a:off x="1120775" y="1252378"/>
            <a:ext cx="872836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Попробуем избежать явных вызовов оператора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new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помощи отдельной функции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которая </a:t>
            </a: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аллоцирует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объект за нас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A24A4A-BF40-A12B-8AAC-ECD074640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289" y="2016240"/>
            <a:ext cx="5880100" cy="495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1F982-11C7-8D88-1631-F650FBD4C36A}"/>
              </a:ext>
            </a:extLst>
          </p:cNvPr>
          <p:cNvSpPr txBox="1"/>
          <p:nvPr/>
        </p:nvSpPr>
        <p:spPr>
          <a:xfrm>
            <a:off x="1120775" y="2629073"/>
            <a:ext cx="872836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Эта функция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передает аргументы конструктору переданного шаблонного класса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возвращает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созданный на основании списка переданных аргументов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FCFFF-E053-E54B-2AB9-1BC1B5AE31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45" y="3397406"/>
            <a:ext cx="6400466" cy="19829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5A1F126-F0E9-057C-D822-9764685AE1BF}"/>
              </a:ext>
            </a:extLst>
          </p:cNvPr>
          <p:cNvSpPr txBox="1"/>
          <p:nvPr/>
        </p:nvSpPr>
        <p:spPr>
          <a:xfrm>
            <a:off x="1120775" y="5518389"/>
            <a:ext cx="946701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Аналогичная функция существует и для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unique_ptr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которая называется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make_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98962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make_unique</a:t>
            </a:r>
            <a:r>
              <a:rPr lang="en-US" dirty="0"/>
              <a:t> &amp; std::</a:t>
            </a:r>
            <a:r>
              <a:rPr lang="en-US" dirty="0" err="1"/>
              <a:t>make_shared</a:t>
            </a:r>
            <a:r>
              <a:rPr lang="en-US" dirty="0"/>
              <a:t>: </a:t>
            </a:r>
            <a:r>
              <a:rPr lang="ru-RU" dirty="0"/>
              <a:t>имплементация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C2FFB-AF3D-AEE0-113A-AFFBA866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68" y="3641570"/>
            <a:ext cx="7777405" cy="13122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F1FD76-57C9-824C-1992-F510990F0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824624"/>
            <a:ext cx="7502908" cy="131223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2A09E7-CAFE-6794-E2A1-59DE046F3492}"/>
              </a:ext>
            </a:extLst>
          </p:cNvPr>
          <p:cNvSpPr txBox="1"/>
          <p:nvPr/>
        </p:nvSpPr>
        <p:spPr>
          <a:xfrm>
            <a:off x="1130968" y="1408422"/>
            <a:ext cx="76156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Имплементация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make_unique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схожа с имплементацие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й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construct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allocator: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809970-1062-3670-A4E6-5DCD9DCFF8D3}"/>
              </a:ext>
            </a:extLst>
          </p:cNvPr>
          <p:cNvSpPr txBox="1"/>
          <p:nvPr/>
        </p:nvSpPr>
        <p:spPr>
          <a:xfrm>
            <a:off x="1120775" y="3136861"/>
            <a:ext cx="47350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Аналогично имплементируется и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make_shared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D5CF05-CB00-AFD7-6061-E4BD5AFC7DB4}"/>
              </a:ext>
            </a:extLst>
          </p:cNvPr>
          <p:cNvSpPr txBox="1"/>
          <p:nvPr/>
        </p:nvSpPr>
        <p:spPr>
          <a:xfrm>
            <a:off x="1120775" y="5089186"/>
            <a:ext cx="972629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Как видно по имплементации функций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теперь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использовании их в контексте предыдущей возникшей проблемы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утечки памяти не будет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Note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реальности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внутри 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i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make_shared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еще и происходит </a:t>
            </a:r>
            <a:r>
              <a:rPr lang="ru-RU" i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аллокация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i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control_block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сократить количество вызовов оператора 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new.</a:t>
            </a:r>
            <a:endParaRPr kumimoji="0" lang="en-RU" sz="1800" b="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976278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allocate_shared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439324"/>
            <a:ext cx="974016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Существует аналог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make_shared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который производит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аллокацию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на переданном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Это полезно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мы не хотим вызывать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operator new,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полагаемся на собственный механизм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аллокации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данных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4C80E9-6E08-A58A-F6AD-0402406B1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2573886"/>
            <a:ext cx="6769100" cy="647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D3F9B8-488F-4096-0BC7-4F0E1FBE44C7}"/>
              </a:ext>
            </a:extLst>
          </p:cNvPr>
          <p:cNvSpPr txBox="1"/>
          <p:nvPr/>
        </p:nvSpPr>
        <p:spPr>
          <a:xfrm>
            <a:off x="1106904" y="3218366"/>
            <a:ext cx="97401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Простейший сценарий использования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D6A6E6-E9A2-13C6-8CA7-F7E56871EB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4" y="3745832"/>
            <a:ext cx="88265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41954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C55AA0-9E99-4C18-78BD-E85FD47A1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154" y="1332576"/>
            <a:ext cx="5169930" cy="51699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6D70D4-12B2-A885-327D-5B58EF2A6189}"/>
              </a:ext>
            </a:extLst>
          </p:cNvPr>
          <p:cNvSpPr txBox="1"/>
          <p:nvPr/>
        </p:nvSpPr>
        <p:spPr>
          <a:xfrm>
            <a:off x="1120775" y="1279719"/>
            <a:ext cx="5169930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Но даже этого не всегда достаточно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ведь может произойти сюжет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схожий с тем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что изображен справа</a:t>
            </a:r>
          </a:p>
          <a:p>
            <a:pPr hangingPunct="0"/>
            <a:endParaRPr lang="ru-RU" dirty="0">
              <a:solidFill>
                <a:srgbClr val="323332"/>
              </a:solidFill>
              <a:ea typeface="+mj-ea"/>
              <a:cs typeface="+mj-cs"/>
              <a:sym typeface="Calibri"/>
            </a:endParaRPr>
          </a:p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Если функция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unsafe_function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выбросит исключение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указатель на объект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vec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не будет удален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Пример может показаться надуманным и утрированным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однако он отлично демонстриру</a:t>
            </a:r>
            <a:r>
              <a:rPr lang="ru-RU" dirty="0">
                <a:solidFill>
                  <a:srgbClr val="323332"/>
                </a:solidFill>
                <a:ea typeface="+mj-ea"/>
                <a:cs typeface="+mj-cs"/>
                <a:sym typeface="Calibri"/>
              </a:rPr>
              <a:t>е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т проблему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при вызове функций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мы обязаны обработать все возможные исключения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которые она может бросить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чтобы корректно удалить объект в блоке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catch.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Очевидно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это крайне неудобно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ведь в этом случае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код превратится в длинный набор блоков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try/catch…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368358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allocate_shared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331040"/>
            <a:ext cx="974016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Существование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allocate_shared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обусловлено необходимостью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аллоцировать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контрольный блок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Если бы функции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allocate_shared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не существовало в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STL,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то не было бы возможности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аллоцировать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control block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для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shared 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ptr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 использованием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аллокатора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так как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в этом случае бы для создания 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вызывался конструктор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который бы производил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аллокацию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control block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 использованием оператора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new,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вместо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аллокатора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Функция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allocate_shared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элегантно решает эту проблему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производя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аллокацию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контрольного блока с использованием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и передавая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аллоцированный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контрольный блок в приватный фабричный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статический метод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принимающий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аллоцированный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контрольный блок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который доступен эксклюзивно для этой функции благодаря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friend-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декларации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F8C733-1176-16A1-924B-693039387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553" y="4141694"/>
            <a:ext cx="9284216" cy="220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5478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allocate_unique</a:t>
            </a:r>
            <a:r>
              <a:rPr lang="en-US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496383"/>
            <a:ext cx="974016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 вот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allocate_unique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существует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 как в случае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отсутствует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control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block,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значит имплементация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allocate_unique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была бы очень простая 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целом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бесполезная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4004FA-D895-18D4-3B3E-8F05C2C6C5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695" y="2482801"/>
            <a:ext cx="6296529" cy="36630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48242F-BCD8-4A09-E734-8725E8C44EAC}"/>
              </a:ext>
            </a:extLst>
          </p:cNvPr>
          <p:cNvSpPr txBox="1"/>
          <p:nvPr/>
        </p:nvSpPr>
        <p:spPr>
          <a:xfrm>
            <a:off x="1106905" y="2482801"/>
            <a:ext cx="3080084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b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Попробуем самостоятельно написать </a:t>
            </a:r>
            <a:r>
              <a:rPr lang="en-US" b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std::</a:t>
            </a:r>
            <a:r>
              <a:rPr lang="en-US" b="1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allocate_unique</a:t>
            </a:r>
            <a:endParaRPr lang="en-US" b="1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hangingPunct="0"/>
            <a:endParaRPr lang="en-US" b="1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Принимаем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аллокатор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и список аргументов для конструктора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Но что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если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аллокатор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переданный функции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аллоцирует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объекты типа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отличного от типа указателя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3730961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allocate_unique</a:t>
            </a:r>
            <a:r>
              <a:rPr lang="en-US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331040"/>
            <a:ext cx="10035750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Попробуем самостоятельно написать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allocate_unique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Принимаем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список аргументов для конструктора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rebind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гарантировать верный тип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copy constructor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создания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верного типа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Вызываем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allocate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construct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инициализации инстанса класса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test.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где вызвать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destroy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deallocate?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C609231-9711-710D-50FE-ABA7BC285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589428"/>
            <a:ext cx="8820150" cy="29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8786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allocate_unique</a:t>
            </a:r>
            <a:r>
              <a:rPr lang="en-US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331040"/>
            <a:ext cx="10209042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Попробуем самостоятельно написать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allocate_unique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Принимаем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список аргументов для конструктора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rebind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гарантировать верный тип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copy constructor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создания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верного типа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Вызываем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allocate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construct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инициализации инстанса класса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test.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собственный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deleter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удаления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аллоцированного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объекта на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аллокаторе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03A9E8-A58C-4245-B9DD-A9F1B75CC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429000"/>
            <a:ext cx="7159671" cy="30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837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allocate_unique</a:t>
            </a:r>
            <a:r>
              <a:rPr lang="en-US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331040"/>
            <a:ext cx="10209042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Попробуем самостоятельно написать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allocate_unique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Принимаем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список аргументов для конструктора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rebind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гарантировать верный тип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copy constructor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создания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верного типа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Вызываем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allocate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construct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инициализации инстанса класса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test.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собственный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deleter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удаления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аллоцированного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объекта на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аллокаторе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инстанс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deleter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передадим его в конструктор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вернем из функции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2E639-33BC-97A2-D21F-386D539D6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3639362"/>
            <a:ext cx="9663111" cy="28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78152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allocate_unique</a:t>
            </a:r>
            <a:r>
              <a:rPr lang="en-US" dirty="0"/>
              <a:t>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8F3F13-0608-AED0-5334-3F7BBC247FC4}"/>
              </a:ext>
            </a:extLst>
          </p:cNvPr>
          <p:cNvSpPr txBox="1"/>
          <p:nvPr/>
        </p:nvSpPr>
        <p:spPr>
          <a:xfrm>
            <a:off x="1106905" y="1331040"/>
            <a:ext cx="10209042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Попробуем самостоятельно написать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allocate_unique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Принимаем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список аргументов для конструктора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rebind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гарантировать верный тип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copy constructor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создания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верного типа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Вызываем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allocate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construct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инициализации инстанса класса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test.</a:t>
            </a: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собственный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deleter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удаления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аллоцированного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объекта на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аллокаторе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Создадим инстанс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deleter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используем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type deduction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передачи его в конструктор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возвращения из функции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342900" indent="-342900" hangingPunct="0">
              <a:buAutoNum type="arabicParenR"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Теперь можем использовать нашу функцию для создания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unique_ptr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любые объекты с использованием собственного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аллокатора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FDF546-6430-5FAB-E4DC-7C81179E80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05" y="4609357"/>
            <a:ext cx="9794039" cy="189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1141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82A0F-BFF2-C88A-2CA7-83C4EE9D0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0" y="2635584"/>
            <a:ext cx="4762500" cy="2730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FCCC35-7CBC-E410-EC1E-F043DEC3CFCA}"/>
              </a:ext>
            </a:extLst>
          </p:cNvPr>
          <p:cNvSpPr txBox="1"/>
          <p:nvPr/>
        </p:nvSpPr>
        <p:spPr>
          <a:xfrm>
            <a:off x="1130968" y="1491916"/>
            <a:ext cx="996600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Могло показаться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позволяет избежать любых утечек памяти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это не так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Рассмотрим следующий код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871A36-16AC-8ED2-5896-55AB8FBEE339}"/>
              </a:ext>
            </a:extLst>
          </p:cNvPr>
          <p:cNvSpPr txBox="1"/>
          <p:nvPr/>
        </p:nvSpPr>
        <p:spPr>
          <a:xfrm>
            <a:off x="1130968" y="5586424"/>
            <a:ext cx="9966004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этом случае ни один из </a:t>
            </a: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алоцированных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объектов не будет удален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может сам узнать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образовалась зацикленность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5464340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weak_ptr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2AA7F9-55BE-952A-18F9-F053476898ED}"/>
              </a:ext>
            </a:extLst>
          </p:cNvPr>
          <p:cNvSpPr txBox="1"/>
          <p:nvPr/>
        </p:nvSpPr>
        <p:spPr>
          <a:xfrm>
            <a:off x="1106904" y="1443788"/>
            <a:ext cx="97401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Существует дополнительный вид указателя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который не владеет данными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9F291-A325-C39E-33E6-76376D038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72" y="1993900"/>
            <a:ext cx="4965700" cy="2870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8CFA0D-E856-ED8B-9A99-266C91892295}"/>
              </a:ext>
            </a:extLst>
          </p:cNvPr>
          <p:cNvSpPr txBox="1"/>
          <p:nvPr/>
        </p:nvSpPr>
        <p:spPr>
          <a:xfrm>
            <a:off x="1106903" y="5325978"/>
            <a:ext cx="97401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 утечки данных не произойдет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328083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Использование </a:t>
            </a:r>
            <a:r>
              <a:rPr lang="en-US" dirty="0"/>
              <a:t>std::</a:t>
            </a:r>
            <a:r>
              <a:rPr lang="en-US" dirty="0" err="1"/>
              <a:t>weak_ptr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1979659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D69AE-05A3-3855-0B8C-D57B30DA4F3A}"/>
              </a:ext>
            </a:extLst>
          </p:cNvPr>
          <p:cNvSpPr txBox="1"/>
          <p:nvPr/>
        </p:nvSpPr>
        <p:spPr>
          <a:xfrm>
            <a:off x="1120775" y="1636294"/>
            <a:ext cx="400467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weak_ptr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позволяет узнать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жив объект или нет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создать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владеющий им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D71E6-1F68-D39A-385D-B7D39AF02D80}"/>
              </a:ext>
            </a:extLst>
          </p:cNvPr>
          <p:cNvSpPr txBox="1"/>
          <p:nvPr/>
        </p:nvSpPr>
        <p:spPr>
          <a:xfrm>
            <a:off x="1096711" y="3272317"/>
            <a:ext cx="2428387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b="1" dirty="0">
                <a:solidFill>
                  <a:srgbClr val="00007F"/>
                </a:solidFill>
                <a:effectLst/>
                <a:latin typeface="CourierNewPS"/>
              </a:rPr>
              <a:t>bool </a:t>
            </a:r>
            <a:r>
              <a:rPr lang="en-GB" sz="1800" dirty="0">
                <a:effectLst/>
                <a:latin typeface="CourierNewPSMT" panose="02070309020205020404" pitchFamily="49" charset="0"/>
              </a:rPr>
              <a:t>expired (); </a:t>
            </a:r>
            <a:endParaRPr lang="en-GB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4D5ED9-ADC8-6A1B-A328-69AACA920D73}"/>
              </a:ext>
            </a:extLst>
          </p:cNvPr>
          <p:cNvSpPr txBox="1"/>
          <p:nvPr/>
        </p:nvSpPr>
        <p:spPr>
          <a:xfrm>
            <a:off x="1079496" y="4388490"/>
            <a:ext cx="390426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GB" sz="1800" dirty="0">
                <a:effectLst/>
                <a:latin typeface="CourierNewPSMT" panose="02070309020205020404" pitchFamily="49" charset="0"/>
              </a:rPr>
              <a:t>std::</a:t>
            </a:r>
            <a:r>
              <a:rPr lang="en-GB" sz="1800" dirty="0" err="1">
                <a:effectLst/>
                <a:latin typeface="CourierNewPSMT" panose="02070309020205020404" pitchFamily="49" charset="0"/>
              </a:rPr>
              <a:t>shared_ptr</a:t>
            </a:r>
            <a:r>
              <a:rPr lang="en-GB" sz="1800" dirty="0">
                <a:effectLst/>
                <a:latin typeface="CourierNewPSMT" panose="02070309020205020404" pitchFamily="49" charset="0"/>
              </a:rPr>
              <a:t>&lt;T&gt; lock (); </a:t>
            </a:r>
            <a:endParaRPr lang="en-GB" dirty="0"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83E7F-ADFC-80B8-9A5C-7A37008440C8}"/>
              </a:ext>
            </a:extLst>
          </p:cNvPr>
          <p:cNvSpPr txBox="1"/>
          <p:nvPr/>
        </p:nvSpPr>
        <p:spPr>
          <a:xfrm>
            <a:off x="1120775" y="2902987"/>
            <a:ext cx="419281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Проверяет, не уничтожен ли объект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493F3B-699F-773C-A100-7DFC5579421C}"/>
              </a:ext>
            </a:extLst>
          </p:cNvPr>
          <p:cNvSpPr txBox="1"/>
          <p:nvPr/>
        </p:nvSpPr>
        <p:spPr>
          <a:xfrm>
            <a:off x="1129553" y="3985828"/>
            <a:ext cx="346184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Создает </a:t>
            </a:r>
            <a:r>
              <a:rPr lang="en-GB" dirty="0" err="1"/>
              <a:t>shared_ptr</a:t>
            </a:r>
            <a:r>
              <a:rPr lang="en-GB" dirty="0"/>
              <a:t> </a:t>
            </a:r>
            <a:r>
              <a:rPr lang="ru-RU" dirty="0"/>
              <a:t>на объект</a:t>
            </a:r>
            <a:r>
              <a:rPr lang="en-US" dirty="0"/>
              <a:t>:</a:t>
            </a:r>
            <a:endParaRPr lang="ru-RU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E75BA5-148F-6EE5-40EB-84FE01FC89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304" y="1428891"/>
            <a:ext cx="5861458" cy="4852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C134E3-2C13-70F2-7E70-7ED1F9DB9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496" y="5100166"/>
            <a:ext cx="2501900" cy="118110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A72BEC3-7141-DC0B-79B3-B4EC1C60030E}"/>
              </a:ext>
            </a:extLst>
          </p:cNvPr>
          <p:cNvCxnSpPr/>
          <p:nvPr/>
        </p:nvCxnSpPr>
        <p:spPr>
          <a:xfrm flipH="1">
            <a:off x="4752474" y="5690716"/>
            <a:ext cx="926431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07632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CE7289-BC59-4235-7E19-A0C2D16E74AB}"/>
              </a:ext>
            </a:extLst>
          </p:cNvPr>
          <p:cNvSpPr txBox="1"/>
          <p:nvPr/>
        </p:nvSpPr>
        <p:spPr>
          <a:xfrm>
            <a:off x="1118935" y="1397042"/>
            <a:ext cx="970407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ru-RU" dirty="0"/>
              <a:t>Иногда может возникнуть желание уметь получать</a:t>
            </a:r>
            <a:r>
              <a:rPr lang="en-US" dirty="0"/>
              <a:t> </a:t>
            </a:r>
            <a:r>
              <a:rPr lang="ru-RU" dirty="0"/>
              <a:t>внутри какого-то класса </a:t>
            </a:r>
            <a:r>
              <a:rPr lang="en-US" dirty="0"/>
              <a:t>std::</a:t>
            </a:r>
            <a:r>
              <a:rPr lang="en-GB" dirty="0" err="1"/>
              <a:t>shared_ptr</a:t>
            </a:r>
            <a:r>
              <a:rPr lang="en-GB" dirty="0"/>
              <a:t> </a:t>
            </a:r>
            <a:r>
              <a:rPr lang="ru-RU" dirty="0"/>
              <a:t>на самого себя</a:t>
            </a:r>
            <a:r>
              <a:rPr lang="en-US" dirty="0"/>
              <a:t>.</a:t>
            </a:r>
            <a:endParaRPr lang="ru-RU" dirty="0">
              <a:effectLst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037DD2-8B5D-0813-B710-28A2B44C5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2166843"/>
            <a:ext cx="4431478" cy="30694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E4355A-675B-684B-EAA2-0940834B3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999" y="5336367"/>
            <a:ext cx="8698833" cy="11826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BF68A-21D4-4CE9-35B5-C2170AE55EFF}"/>
              </a:ext>
            </a:extLst>
          </p:cNvPr>
          <p:cNvSpPr txBox="1"/>
          <p:nvPr/>
        </p:nvSpPr>
        <p:spPr>
          <a:xfrm>
            <a:off x="6994509" y="3125297"/>
            <a:ext cx="443147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solidFill>
                  <a:srgbClr val="FF0000"/>
                </a:solidFill>
              </a:rPr>
              <a:t>Так сделать не получится</a:t>
            </a:r>
            <a:r>
              <a:rPr lang="en-US" dirty="0">
                <a:solidFill>
                  <a:srgbClr val="FF0000"/>
                </a:solidFill>
              </a:rPr>
              <a:t>, </a:t>
            </a:r>
            <a:r>
              <a:rPr lang="ru-RU" dirty="0">
                <a:solidFill>
                  <a:srgbClr val="FF0000"/>
                </a:solidFill>
              </a:rPr>
              <a:t>ведь нами уже владеет указатель снаружи</a:t>
            </a:r>
            <a:r>
              <a:rPr lang="en-US" dirty="0">
                <a:solidFill>
                  <a:srgbClr val="FF0000"/>
                </a:solidFill>
              </a:rPr>
              <a:t>…</a:t>
            </a:r>
            <a:endParaRPr lang="ru-RU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83ED3DF-A2AA-D9DE-5701-83F0FC7C664B}"/>
              </a:ext>
            </a:extLst>
          </p:cNvPr>
          <p:cNvCxnSpPr>
            <a:cxnSpLocks/>
          </p:cNvCxnSpPr>
          <p:nvPr/>
        </p:nvCxnSpPr>
        <p:spPr>
          <a:xfrm flipH="1" flipV="1">
            <a:off x="5755104" y="3448461"/>
            <a:ext cx="1183256" cy="1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4850051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6D9C4E-8F6B-C0F2-6EDE-E0C41573EC52}"/>
              </a:ext>
            </a:extLst>
          </p:cNvPr>
          <p:cNvSpPr txBox="1"/>
          <p:nvPr/>
        </p:nvSpPr>
        <p:spPr>
          <a:xfrm>
            <a:off x="1120775" y="1259204"/>
            <a:ext cx="1043622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Еще пример</a:t>
            </a:r>
            <a:r>
              <a:rPr lang="en-US" dirty="0"/>
              <a:t>: </a:t>
            </a:r>
            <a:r>
              <a:rPr lang="ru-RU" dirty="0"/>
              <a:t>в следующем коде в некоторых случаях деструктор </a:t>
            </a:r>
            <a:r>
              <a:rPr lang="en-US" dirty="0"/>
              <a:t>logger </a:t>
            </a:r>
            <a:r>
              <a:rPr lang="ru-RU" dirty="0"/>
              <a:t>не будет вызван из-за вылетевшего </a:t>
            </a:r>
            <a:r>
              <a:rPr lang="en-US" dirty="0"/>
              <a:t>exception’</a:t>
            </a:r>
            <a:r>
              <a:rPr lang="ru-RU" dirty="0"/>
              <a:t>а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D47D030-6CAC-1BA0-E384-CCFD41486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139950"/>
            <a:ext cx="4853815" cy="42877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31EAFFD-EB51-657F-5974-C8CE70628A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2" y="2633799"/>
            <a:ext cx="5339588" cy="236914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053F49-9A81-BFBB-2ED8-58CE6D82A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2" y="5259345"/>
            <a:ext cx="37973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42405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enable_shared_from_this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DB7572-081B-2ED6-DFFB-33A0CEC864BE}"/>
              </a:ext>
            </a:extLst>
          </p:cNvPr>
          <p:cNvSpPr txBox="1"/>
          <p:nvPr/>
        </p:nvSpPr>
        <p:spPr>
          <a:xfrm>
            <a:off x="1129553" y="4141694"/>
            <a:ext cx="923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B46EF5-9609-1B7D-6563-3427D857CC2E}"/>
              </a:ext>
            </a:extLst>
          </p:cNvPr>
          <p:cNvSpPr txBox="1"/>
          <p:nvPr/>
        </p:nvSpPr>
        <p:spPr>
          <a:xfrm>
            <a:off x="1120775" y="1335505"/>
            <a:ext cx="55345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Для этого существует специальный класс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E9CD0-FC40-63F2-3671-7A61A2B6D2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845353"/>
            <a:ext cx="3060700" cy="54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29ECF7-9101-009E-B1FF-2E8F0CAF436E}"/>
              </a:ext>
            </a:extLst>
          </p:cNvPr>
          <p:cNvSpPr txBox="1"/>
          <p:nvPr/>
        </p:nvSpPr>
        <p:spPr>
          <a:xfrm>
            <a:off x="1129552" y="2399759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дать возможность пользователю вашего класса получать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него же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нужно унаследовать ваш класс от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enable_shared_from_this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1C2CA8-07A9-ADE4-CEB1-188132BECA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51" y="3200354"/>
            <a:ext cx="5842000" cy="2019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10395D-CA73-6036-96E9-4B869ED2E5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115" y="3689304"/>
            <a:ext cx="3708400" cy="10414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D8E3C8-7EBD-6974-B6C4-E96FC6003C0D}"/>
              </a:ext>
            </a:extLst>
          </p:cNvPr>
          <p:cNvCxnSpPr>
            <a:cxnSpLocks/>
          </p:cNvCxnSpPr>
          <p:nvPr/>
        </p:nvCxnSpPr>
        <p:spPr>
          <a:xfrm>
            <a:off x="7088270" y="4210004"/>
            <a:ext cx="599909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1DE5A8D-3D07-A389-F353-37F43F1EE74A}"/>
              </a:ext>
            </a:extLst>
          </p:cNvPr>
          <p:cNvSpPr txBox="1"/>
          <p:nvPr/>
        </p:nvSpPr>
        <p:spPr>
          <a:xfrm>
            <a:off x="1175751" y="5344854"/>
            <a:ext cx="1032376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Теперь при создании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t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класс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test,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него запишется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weak_ptr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связанный с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позволяющий вернуть валидную копию в любой момент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приведенном коде из функции </a:t>
            </a:r>
            <a:r>
              <a:rPr lang="en-US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shared_from_this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возвращается честная копия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верно посчитавшая истинное количество пользователей инстанса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7049266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 8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 dirty="0"/>
              <a:t>Умные указатели</a:t>
            </a:r>
            <a:endParaRPr lang="ru-RU" sz="2800" dirty="0">
              <a:latin typeface="Helvetica" pitchFamily="2" charset="0"/>
            </a:endParaRPr>
          </a:p>
          <a:p>
            <a:r>
              <a:rPr lang="ru-RU" dirty="0">
                <a:latin typeface="Helvetica" pitchFamily="2" charset="0"/>
              </a:rPr>
              <a:t>Программирование на языке </a:t>
            </a:r>
            <a:r>
              <a:rPr lang="en-US" dirty="0">
                <a:latin typeface="Helvetica" pitchFamily="2" charset="0"/>
              </a:rPr>
              <a:t>C++</a:t>
            </a:r>
            <a:endParaRPr lang="ru-RU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/>
              <a:t>ФКН ВШЭ</a:t>
            </a:r>
            <a:endParaRPr lang="ru-RU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840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118BC-826F-9427-734C-062034A91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456" y="1456541"/>
            <a:ext cx="4227049" cy="5045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26B01-9031-2E69-CD3D-B88EE74F3CD4}"/>
              </a:ext>
            </a:extLst>
          </p:cNvPr>
          <p:cNvSpPr txBox="1"/>
          <p:nvPr/>
        </p:nvSpPr>
        <p:spPr>
          <a:xfrm>
            <a:off x="1120774" y="1454903"/>
            <a:ext cx="497522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Конечно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же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мы можем обработать каждое исключение руками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однако это тяжело, и код быстро становится нечитаемым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F23159-7FDB-F56A-B4B5-C8671A2A7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127" y="3071834"/>
            <a:ext cx="4996872" cy="18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309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710534-9075-7288-04EF-35A9F53F1375}"/>
              </a:ext>
            </a:extLst>
          </p:cNvPr>
          <p:cNvSpPr txBox="1"/>
          <p:nvPr/>
        </p:nvSpPr>
        <p:spPr>
          <a:xfrm>
            <a:off x="1120775" y="2762286"/>
            <a:ext cx="4329531" cy="3139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Этот концепт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мы уже обсуждали в прошлом семестре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он называется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RAII: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получение ресурса есть инициализация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В нашем случае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мы создадим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RAII-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обертку над указателем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  <a:p>
            <a:pPr hangingPunct="0"/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Мы хотим добиться следующего поведения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при </a:t>
            </a:r>
            <a:r>
              <a:rPr kumimoji="0" lang="ru-RU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инстанцировании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умного указателя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мы передадим ему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pointer,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и удалять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pointer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– будет уже его забота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а не наша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DE215-35FA-A125-F2B2-90BD29EF8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665" y="2965129"/>
            <a:ext cx="5428562" cy="29364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32542-B12A-CA43-82AB-19B4F2FC8523}"/>
              </a:ext>
            </a:extLst>
          </p:cNvPr>
          <p:cNvSpPr txBox="1"/>
          <p:nvPr/>
        </p:nvSpPr>
        <p:spPr>
          <a:xfrm>
            <a:off x="1142999" y="1371599"/>
            <a:ext cx="970407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Проблему можно попробовать решить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создав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класс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который будет владеть указателем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как неким ресурсом и будет удалять этот ресурс тогда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когда будет вызван деструктор этого </a:t>
            </a:r>
            <a:r>
              <a:rPr lang="ru-RU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класса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Обычно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такие </a:t>
            </a:r>
            <a:r>
              <a:rPr lang="ru-RU" dirty="0">
                <a:solidFill>
                  <a:srgbClr val="00008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классы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называют умными указателями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56426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0ECA5-BE1F-E9EF-8E46-F15D2DA9F7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kern="0" dirty="0"/>
              <a:t>RAII (</a:t>
            </a:r>
            <a:r>
              <a:rPr lang="ru-RU" kern="0" dirty="0"/>
              <a:t>Напоминание</a:t>
            </a:r>
            <a:r>
              <a:rPr lang="en-US" kern="0" dirty="0"/>
              <a:t>)</a:t>
            </a:r>
            <a:endParaRPr lang="ru-RU" kern="0" dirty="0"/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31D80985-4D77-8EE3-B916-2AFCE8BC9EE1}"/>
              </a:ext>
            </a:extLst>
          </p:cNvPr>
          <p:cNvSpPr txBox="1">
            <a:spLocks/>
          </p:cNvSpPr>
          <p:nvPr/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sz="4000" b="0" i="0" u="none" strike="noStrike" cap="none" spc="0" baseline="0">
                <a:ln>
                  <a:noFill/>
                </a:ln>
                <a:solidFill>
                  <a:schemeClr val="accent4"/>
                </a:solidFill>
                <a:uFillTx/>
                <a:latin typeface="Helvetica" pitchFamily="2" charset="0"/>
                <a:ea typeface="Proxima Nova Regular"/>
                <a:cs typeface="Proxima Nova Regular"/>
                <a:sym typeface="Proxima Nova Regular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323332"/>
                </a:solidFill>
                <a:uFillTx/>
                <a:latin typeface="Proxima Nova Regular"/>
                <a:ea typeface="Proxima Nova Regular"/>
                <a:cs typeface="Proxima Nova Regular"/>
                <a:sym typeface="Proxima Nova Regular"/>
              </a:defRPr>
            </a:lvl9pPr>
          </a:lstStyle>
          <a:p>
            <a:endParaRPr lang="ru-RU" kern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285023-F69B-5089-1D5D-FAF06E23DE9E}"/>
              </a:ext>
            </a:extLst>
          </p:cNvPr>
          <p:cNvSpPr txBox="1"/>
          <p:nvPr/>
        </p:nvSpPr>
        <p:spPr>
          <a:xfrm>
            <a:off x="1120775" y="1627094"/>
            <a:ext cx="47902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/>
              <a:t>Resource Acquisition Is Initialization (RAII)</a:t>
            </a:r>
            <a:endParaRPr kumimoji="0" lang="en-RU" sz="1800" b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C74548-8700-F2D9-7290-B52C5E351888}"/>
              </a:ext>
            </a:extLst>
          </p:cNvPr>
          <p:cNvSpPr txBox="1"/>
          <p:nvPr/>
        </p:nvSpPr>
        <p:spPr>
          <a:xfrm>
            <a:off x="1120775" y="2120947"/>
            <a:ext cx="252267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Constructor Acquires</a:t>
            </a:r>
            <a:endParaRPr lang="ru-RU" dirty="0">
              <a:latin typeface="Helvetica" pitchFamily="2" charset="0"/>
            </a:endParaRP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GB" dirty="0">
                <a:latin typeface="Helvetica" pitchFamily="2" charset="0"/>
              </a:rPr>
              <a:t>Destructor Releases</a:t>
            </a:r>
            <a:endParaRPr kumimoji="0" lang="en-RU" sz="180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Helvetica" pitchFamily="2" charset="0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251A53-1330-2819-110C-2DABFE9A7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435" y="1811759"/>
            <a:ext cx="4069790" cy="17432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260017-9278-0590-0E84-6EE28C059068}"/>
              </a:ext>
            </a:extLst>
          </p:cNvPr>
          <p:cNvSpPr txBox="1"/>
          <p:nvPr/>
        </p:nvSpPr>
        <p:spPr>
          <a:xfrm>
            <a:off x="8014446" y="3220801"/>
            <a:ext cx="2205317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P</a:t>
            </a:r>
            <a:r>
              <a:rPr kumimoji="0" lang="en-RU" sz="1400" b="0" i="0" u="none" strike="noStrike" cap="none" spc="0" normalizeH="0" baseline="0" dirty="0">
                <a:ln>
                  <a:noFill/>
                </a:ln>
                <a:solidFill>
                  <a:schemeClr val="accent6"/>
                </a:solidFill>
                <a:effectLst/>
                <a:uFillTx/>
                <a:latin typeface="Helvetica" pitchFamily="2" charset="0"/>
                <a:ea typeface="+mj-ea"/>
                <a:cs typeface="+mj-cs"/>
                <a:sym typeface="Calibri"/>
              </a:rPr>
              <a:t>ic.: constructor acquires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DA5FE8-1436-63DD-3AC3-C1829E041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117" y="3831555"/>
            <a:ext cx="3739299" cy="15489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D2150E-4159-AFF0-49F9-8DA3A09309DC}"/>
              </a:ext>
            </a:extLst>
          </p:cNvPr>
          <p:cNvSpPr txBox="1"/>
          <p:nvPr/>
        </p:nvSpPr>
        <p:spPr>
          <a:xfrm>
            <a:off x="7920317" y="5158622"/>
            <a:ext cx="211118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square" lIns="45719" tIns="45719" rIns="45719" bIns="45719" numCol="1" spcCol="38100" rtlCol="0" anchor="t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hangingPunct="0"/>
            <a:r>
              <a:rPr lang="en-GB" sz="1400" dirty="0">
                <a:solidFill>
                  <a:schemeClr val="accent6"/>
                </a:solidFill>
                <a:latin typeface="Helvetica" pitchFamily="2" charset="0"/>
                <a:sym typeface="Calibri"/>
              </a:rPr>
              <a:t>P</a:t>
            </a:r>
            <a:r>
              <a:rPr lang="en-RU" sz="1400" dirty="0">
                <a:solidFill>
                  <a:schemeClr val="accent6"/>
                </a:solidFill>
                <a:latin typeface="Helvetica" pitchFamily="2" charset="0"/>
                <a:sym typeface="Calibri"/>
              </a:rPr>
              <a:t>ic.: destructor releases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886241-8832-83A3-E1B3-2ACB10CB5EEA}"/>
              </a:ext>
            </a:extLst>
          </p:cNvPr>
          <p:cNvSpPr txBox="1"/>
          <p:nvPr/>
        </p:nvSpPr>
        <p:spPr>
          <a:xfrm>
            <a:off x="1120775" y="3608227"/>
            <a:ext cx="294490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Example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simple_array from the lecture about move semantics.</a:t>
            </a:r>
          </a:p>
        </p:txBody>
      </p:sp>
    </p:spTree>
    <p:extLst>
      <p:ext uri="{BB962C8B-B14F-4D97-AF65-F5344CB8AC3E}">
        <p14:creationId xmlns:p14="http://schemas.microsoft.com/office/powerpoint/2010/main" val="66176438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auto_ptr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9DE61F-2102-EF1C-A64F-C38AB8AD2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430472"/>
            <a:ext cx="5539517" cy="45363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A1E8DF-BB3D-42AF-31D5-38E39939B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70" y="4708339"/>
            <a:ext cx="3363428" cy="1258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4FC78-6565-0866-48DB-BF4B40880C79}"/>
              </a:ext>
            </a:extLst>
          </p:cNvPr>
          <p:cNvSpPr txBox="1"/>
          <p:nvPr/>
        </p:nvSpPr>
        <p:spPr>
          <a:xfrm>
            <a:off x="7011670" y="1430472"/>
            <a:ext cx="3835400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В старых версиях стандарта проблема решалась классом </a:t>
            </a:r>
            <a:r>
              <a:rPr lang="en-GB" dirty="0" err="1"/>
              <a:t>auto_ptr</a:t>
            </a:r>
            <a:r>
              <a:rPr lang="en-GB" dirty="0"/>
              <a:t>, </a:t>
            </a:r>
            <a:r>
              <a:rPr lang="ru-RU" dirty="0"/>
              <a:t>который как раз таки использовал паттерн </a:t>
            </a:r>
            <a:r>
              <a:rPr lang="en-US" dirty="0"/>
              <a:t>RAII</a:t>
            </a:r>
            <a:endParaRPr lang="en-GB" dirty="0"/>
          </a:p>
          <a:p>
            <a:pPr hangingPunct="0"/>
            <a:endParaRPr lang="en-GB" dirty="0">
              <a:solidFill>
                <a:srgbClr val="323332"/>
              </a:solidFill>
              <a:ea typeface="+mj-ea"/>
              <a:cs typeface="+mj-cs"/>
              <a:sym typeface="Calibri"/>
            </a:endParaRPr>
          </a:p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Как видите,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для использования этого класса достаточно просто передать ему указатель на ресурс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а удаление ресурса произойдет автоматически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при окончании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scope’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а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ea typeface="+mj-ea"/>
                <a:cs typeface="+mj-cs"/>
                <a:sym typeface="Calibri"/>
              </a:rPr>
              <a:t>auto_ptr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35673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std::</a:t>
            </a:r>
            <a:r>
              <a:rPr lang="en-US" dirty="0" err="1"/>
              <a:t>auto_ptr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B7FBA0-4129-55C9-A1E2-1702AB7F0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173892"/>
            <a:ext cx="5420486" cy="53286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CC0A4A-C7B1-5E6A-849D-B8182009C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556" y="4775306"/>
            <a:ext cx="3810000" cy="1727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6D4709-36C8-5300-3EB6-AF661C0D398C}"/>
              </a:ext>
            </a:extLst>
          </p:cNvPr>
          <p:cNvSpPr txBox="1"/>
          <p:nvPr/>
        </p:nvSpPr>
        <p:spPr>
          <a:xfrm>
            <a:off x="7327556" y="1149178"/>
            <a:ext cx="4077729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/>
              <a:t>Но что делать с копированием такого класса?</a:t>
            </a:r>
            <a:endParaRPr lang="en-RU" dirty="0">
              <a:solidFill>
                <a:srgbClr val="323332"/>
              </a:solidFill>
              <a:sym typeface="Calibri"/>
            </a:endParaRPr>
          </a:p>
          <a:p>
            <a:pPr hangingPunct="0"/>
            <a:endParaRPr lang="en-US" dirty="0"/>
          </a:p>
          <a:p>
            <a:pPr hangingPunct="0"/>
            <a:r>
              <a:rPr lang="ru-RU" dirty="0"/>
              <a:t>Вместо копирования </a:t>
            </a:r>
            <a:r>
              <a:rPr lang="en-GB" dirty="0" err="1"/>
              <a:t>auto_ptr</a:t>
            </a:r>
            <a:r>
              <a:rPr lang="en-GB" dirty="0"/>
              <a:t> </a:t>
            </a:r>
            <a:r>
              <a:rPr lang="ru-RU" dirty="0"/>
              <a:t>делает перемещение, что может привести к неявным ошибкам в коде</a:t>
            </a:r>
            <a:r>
              <a:rPr lang="en-US" dirty="0"/>
              <a:t>. </a:t>
            </a:r>
            <a:r>
              <a:rPr lang="ru-RU" dirty="0"/>
              <a:t>Например</a:t>
            </a:r>
            <a:r>
              <a:rPr lang="en-US" dirty="0"/>
              <a:t>,</a:t>
            </a:r>
            <a:r>
              <a:rPr lang="ru-RU" dirty="0"/>
              <a:t> доступ к </a:t>
            </a:r>
            <a:r>
              <a:rPr lang="en-US" dirty="0" err="1"/>
              <a:t>nullptr</a:t>
            </a:r>
            <a:r>
              <a:rPr lang="en-US" dirty="0"/>
              <a:t>.</a:t>
            </a:r>
            <a:endParaRPr lang="ru-RU" dirty="0"/>
          </a:p>
          <a:p>
            <a:pPr hangingPunct="0"/>
            <a:endParaRPr lang="ru-RU" dirty="0"/>
          </a:p>
          <a:p>
            <a:pPr hangingPunct="0"/>
            <a:r>
              <a:rPr lang="ru-RU" dirty="0"/>
              <a:t>Ввиду этого</a:t>
            </a:r>
            <a:r>
              <a:rPr lang="en-US" dirty="0"/>
              <a:t>, std::</a:t>
            </a:r>
            <a:r>
              <a:rPr lang="en-US" dirty="0" err="1"/>
              <a:t>auto_ptr</a:t>
            </a:r>
            <a:r>
              <a:rPr lang="en-US" dirty="0"/>
              <a:t> </a:t>
            </a:r>
            <a:r>
              <a:rPr lang="ru-RU" dirty="0"/>
              <a:t>был удален из современных стандартов </a:t>
            </a:r>
            <a:r>
              <a:rPr lang="en-US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88259972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41036</TotalTime>
  <Words>2433</Words>
  <Application>Microsoft Macintosh PowerPoint</Application>
  <PresentationFormat>Widescreen</PresentationFormat>
  <Paragraphs>229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Calibri</vt:lpstr>
      <vt:lpstr>CourierNewPS</vt:lpstr>
      <vt:lpstr>CourierNewPSMT</vt:lpstr>
      <vt:lpstr>Helvetica</vt:lpstr>
      <vt:lpstr>Proxima Nova Bold</vt:lpstr>
      <vt:lpstr>Proxima Nova Regular</vt:lpstr>
      <vt:lpstr>3.Алгоритмы поиска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Microsoft Office User</cp:lastModifiedBy>
  <cp:revision>3860</cp:revision>
  <dcterms:created xsi:type="dcterms:W3CDTF">2020-10-11T07:52:54Z</dcterms:created>
  <dcterms:modified xsi:type="dcterms:W3CDTF">2022-11-26T22:55:34Z</dcterms:modified>
</cp:coreProperties>
</file>